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9" r:id="rId6"/>
    <p:sldId id="260" r:id="rId7"/>
    <p:sldId id="267" r:id="rId8"/>
    <p:sldId id="271" r:id="rId9"/>
    <p:sldId id="272" r:id="rId10"/>
    <p:sldId id="273" r:id="rId11"/>
    <p:sldId id="270" r:id="rId12"/>
    <p:sldId id="275" r:id="rId13"/>
    <p:sldId id="276" r:id="rId14"/>
    <p:sldId id="277" r:id="rId15"/>
    <p:sldId id="283" r:id="rId16"/>
    <p:sldId id="280" r:id="rId17"/>
    <p:sldId id="282" r:id="rId18"/>
    <p:sldId id="281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gi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19CF74-E33C-40D6-8727-A27FCD822A88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6E6A49A-FF64-45DD-A511-F0F58CB16F2B}">
      <dgm:prSet phldrT="[Текст]"/>
      <dgm:spPr>
        <a:solidFill>
          <a:schemeClr val="tx2"/>
        </a:solidFill>
      </dgm:spPr>
      <dgm:t>
        <a:bodyPr/>
        <a:lstStyle/>
        <a:p>
          <a:r>
            <a:rPr lang="ru-RU" dirty="0" smtClean="0">
              <a:solidFill>
                <a:schemeClr val="tx2">
                  <a:lumMod val="10000"/>
                </a:schemeClr>
              </a:solidFill>
            </a:rPr>
            <a:t>ЦЕЛЕВОЙ</a:t>
          </a:r>
          <a:endParaRPr lang="ru-RU" dirty="0">
            <a:solidFill>
              <a:schemeClr val="tx2">
                <a:lumMod val="10000"/>
              </a:schemeClr>
            </a:solidFill>
          </a:endParaRPr>
        </a:p>
      </dgm:t>
    </dgm:pt>
    <dgm:pt modelId="{BA093E32-9FE7-4620-8195-C71AD2BBDF16}" type="parTrans" cxnId="{F62EBDFD-7BD7-4007-B354-3C30DC019C05}">
      <dgm:prSet/>
      <dgm:spPr/>
      <dgm:t>
        <a:bodyPr/>
        <a:lstStyle/>
        <a:p>
          <a:endParaRPr lang="ru-RU"/>
        </a:p>
      </dgm:t>
    </dgm:pt>
    <dgm:pt modelId="{D3903A2C-17E4-466A-9297-2DD725EA051B}" type="sibTrans" cxnId="{F62EBDFD-7BD7-4007-B354-3C30DC019C05}">
      <dgm:prSet/>
      <dgm:spPr/>
      <dgm:t>
        <a:bodyPr/>
        <a:lstStyle/>
        <a:p>
          <a:endParaRPr lang="ru-RU"/>
        </a:p>
      </dgm:t>
    </dgm:pt>
    <dgm:pt modelId="{63C217E1-1568-4726-B23C-7BCF60848A53}">
      <dgm:prSet phldrT="[Текст]"/>
      <dgm:spPr>
        <a:solidFill>
          <a:schemeClr val="tx2">
            <a:lumMod val="9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2">
                  <a:lumMod val="10000"/>
                </a:schemeClr>
              </a:solidFill>
            </a:rPr>
            <a:t>СОДЕРЖАТЕЛЬНЫЙ</a:t>
          </a:r>
          <a:endParaRPr lang="ru-RU" dirty="0">
            <a:solidFill>
              <a:schemeClr val="tx2">
                <a:lumMod val="10000"/>
              </a:schemeClr>
            </a:solidFill>
          </a:endParaRPr>
        </a:p>
      </dgm:t>
    </dgm:pt>
    <dgm:pt modelId="{FA362FEA-8A97-4825-8928-2F81AC58041A}" type="parTrans" cxnId="{0A26B15B-FDE6-411C-9DBD-9AE4EF6E6009}">
      <dgm:prSet/>
      <dgm:spPr/>
      <dgm:t>
        <a:bodyPr/>
        <a:lstStyle/>
        <a:p>
          <a:endParaRPr lang="ru-RU"/>
        </a:p>
      </dgm:t>
    </dgm:pt>
    <dgm:pt modelId="{6144B4BA-433D-43D7-B4C1-A9CEC1715A4D}" type="sibTrans" cxnId="{0A26B15B-FDE6-411C-9DBD-9AE4EF6E6009}">
      <dgm:prSet/>
      <dgm:spPr/>
      <dgm:t>
        <a:bodyPr/>
        <a:lstStyle/>
        <a:p>
          <a:endParaRPr lang="ru-RU"/>
        </a:p>
      </dgm:t>
    </dgm:pt>
    <dgm:pt modelId="{70604CDE-2E3A-4E56-82BF-D5EECB024C9F}">
      <dgm:prSet phldrT="[Текст]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ru-RU" dirty="0" smtClean="0">
              <a:solidFill>
                <a:schemeClr val="tx2">
                  <a:lumMod val="10000"/>
                </a:schemeClr>
              </a:solidFill>
            </a:rPr>
            <a:t>ОРГАНИЗАЦИОННЫЙ</a:t>
          </a:r>
          <a:endParaRPr lang="ru-RU" dirty="0">
            <a:solidFill>
              <a:schemeClr val="tx2">
                <a:lumMod val="10000"/>
              </a:schemeClr>
            </a:solidFill>
          </a:endParaRPr>
        </a:p>
      </dgm:t>
    </dgm:pt>
    <dgm:pt modelId="{B150D395-AAFA-46F6-9611-B931465932EE}" type="parTrans" cxnId="{BA03CDCC-3518-42AD-9282-D9B1EAEE76F5}">
      <dgm:prSet/>
      <dgm:spPr/>
      <dgm:t>
        <a:bodyPr/>
        <a:lstStyle/>
        <a:p>
          <a:endParaRPr lang="ru-RU"/>
        </a:p>
      </dgm:t>
    </dgm:pt>
    <dgm:pt modelId="{3EA8C768-F672-4CC5-8615-3D2E0E6443C4}" type="sibTrans" cxnId="{BA03CDCC-3518-42AD-9282-D9B1EAEE76F5}">
      <dgm:prSet/>
      <dgm:spPr/>
      <dgm:t>
        <a:bodyPr/>
        <a:lstStyle/>
        <a:p>
          <a:endParaRPr lang="ru-RU"/>
        </a:p>
      </dgm:t>
    </dgm:pt>
    <dgm:pt modelId="{1917272B-EBA0-4FF4-9C02-02FABCD57521}" type="pres">
      <dgm:prSet presAssocID="{D519CF74-E33C-40D6-8727-A27FCD822A88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B8FF66-39F7-4DB8-B555-A54B754E0F6E}" type="pres">
      <dgm:prSet presAssocID="{F6E6A49A-FF64-45DD-A511-F0F58CB16F2B}" presName="comp" presStyleCnt="0"/>
      <dgm:spPr/>
    </dgm:pt>
    <dgm:pt modelId="{FB46AD8E-AC9E-4376-B47F-601FCF0E923E}" type="pres">
      <dgm:prSet presAssocID="{F6E6A49A-FF64-45DD-A511-F0F58CB16F2B}" presName="box" presStyleLbl="node1" presStyleIdx="0" presStyleCnt="3"/>
      <dgm:spPr/>
      <dgm:t>
        <a:bodyPr/>
        <a:lstStyle/>
        <a:p>
          <a:endParaRPr lang="ru-RU"/>
        </a:p>
      </dgm:t>
    </dgm:pt>
    <dgm:pt modelId="{8AF16CF5-7AF0-4CEB-976C-89B8462E6891}" type="pres">
      <dgm:prSet presAssocID="{F6E6A49A-FF64-45DD-A511-F0F58CB16F2B}" presName="img" presStyleLbl="fgImgPlace1" presStyleIdx="0" presStyleCnt="3" custScaleX="42711" custScaleY="49999" custLinFactNeighborX="0" custLinFactNeighborY="-625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771E806-D1E4-4009-96CF-A7977FA2B127}" type="pres">
      <dgm:prSet presAssocID="{F6E6A49A-FF64-45DD-A511-F0F58CB16F2B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87CAAF-55F5-4C49-B258-B922B506E3AD}" type="pres">
      <dgm:prSet presAssocID="{D3903A2C-17E4-466A-9297-2DD725EA051B}" presName="spacer" presStyleCnt="0"/>
      <dgm:spPr/>
    </dgm:pt>
    <dgm:pt modelId="{DAF494B2-269D-4E15-A9BC-2EBCC5D70172}" type="pres">
      <dgm:prSet presAssocID="{63C217E1-1568-4726-B23C-7BCF60848A53}" presName="comp" presStyleCnt="0"/>
      <dgm:spPr/>
    </dgm:pt>
    <dgm:pt modelId="{1568A548-35D8-4391-8B8A-95C554AC2835}" type="pres">
      <dgm:prSet presAssocID="{63C217E1-1568-4726-B23C-7BCF60848A53}" presName="box" presStyleLbl="node1" presStyleIdx="1" presStyleCnt="3"/>
      <dgm:spPr/>
      <dgm:t>
        <a:bodyPr/>
        <a:lstStyle/>
        <a:p>
          <a:endParaRPr lang="ru-RU"/>
        </a:p>
      </dgm:t>
    </dgm:pt>
    <dgm:pt modelId="{68D4E2DC-6097-4565-9C80-42088AB485EC}" type="pres">
      <dgm:prSet presAssocID="{63C217E1-1568-4726-B23C-7BCF60848A53}" presName="img" presStyleLbl="fgImgPlace1" presStyleIdx="1" presStyleCnt="3" custScaleX="42711" custScaleY="5625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5FEF059-9914-4943-B76C-8D13EF2DBC58}" type="pres">
      <dgm:prSet presAssocID="{63C217E1-1568-4726-B23C-7BCF60848A53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F4B2AD-4B6D-4741-884F-5CE78ADB6278}" type="pres">
      <dgm:prSet presAssocID="{6144B4BA-433D-43D7-B4C1-A9CEC1715A4D}" presName="spacer" presStyleCnt="0"/>
      <dgm:spPr/>
    </dgm:pt>
    <dgm:pt modelId="{BDB3DA0D-1A06-4FBF-AE4E-41367B4936C8}" type="pres">
      <dgm:prSet presAssocID="{70604CDE-2E3A-4E56-82BF-D5EECB024C9F}" presName="comp" presStyleCnt="0"/>
      <dgm:spPr/>
    </dgm:pt>
    <dgm:pt modelId="{0D64480A-9582-45FD-AA68-95DBD9F670E4}" type="pres">
      <dgm:prSet presAssocID="{70604CDE-2E3A-4E56-82BF-D5EECB024C9F}" presName="box" presStyleLbl="node1" presStyleIdx="2" presStyleCnt="3"/>
      <dgm:spPr/>
      <dgm:t>
        <a:bodyPr/>
        <a:lstStyle/>
        <a:p>
          <a:endParaRPr lang="ru-RU"/>
        </a:p>
      </dgm:t>
    </dgm:pt>
    <dgm:pt modelId="{CE7F78B9-F6F9-4FD5-B9C0-E74680056C4E}" type="pres">
      <dgm:prSet presAssocID="{70604CDE-2E3A-4E56-82BF-D5EECB024C9F}" presName="img" presStyleLbl="fgImgPlace1" presStyleIdx="2" presStyleCnt="3" custScaleX="41406" custScaleY="54689" custLinFactNeighborX="5207" custLinFactNeighborY="-1015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2708F37-FBC1-4E7D-A9A3-B116EC8E6468}" type="pres">
      <dgm:prSet presAssocID="{70604CDE-2E3A-4E56-82BF-D5EECB024C9F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D3A375-5011-4BCF-907C-2CEA846229F3}" type="presOf" srcId="{63C217E1-1568-4726-B23C-7BCF60848A53}" destId="{1568A548-35D8-4391-8B8A-95C554AC2835}" srcOrd="0" destOrd="0" presId="urn:microsoft.com/office/officeart/2005/8/layout/vList4#1"/>
    <dgm:cxn modelId="{6D54DE7E-9D79-4EB8-84D1-FD721AB9484C}" type="presOf" srcId="{F6E6A49A-FF64-45DD-A511-F0F58CB16F2B}" destId="{FB46AD8E-AC9E-4376-B47F-601FCF0E923E}" srcOrd="0" destOrd="0" presId="urn:microsoft.com/office/officeart/2005/8/layout/vList4#1"/>
    <dgm:cxn modelId="{9C115853-1615-433B-AE36-9212B94F485C}" type="presOf" srcId="{D519CF74-E33C-40D6-8727-A27FCD822A88}" destId="{1917272B-EBA0-4FF4-9C02-02FABCD57521}" srcOrd="0" destOrd="0" presId="urn:microsoft.com/office/officeart/2005/8/layout/vList4#1"/>
    <dgm:cxn modelId="{0A26B15B-FDE6-411C-9DBD-9AE4EF6E6009}" srcId="{D519CF74-E33C-40D6-8727-A27FCD822A88}" destId="{63C217E1-1568-4726-B23C-7BCF60848A53}" srcOrd="1" destOrd="0" parTransId="{FA362FEA-8A97-4825-8928-2F81AC58041A}" sibTransId="{6144B4BA-433D-43D7-B4C1-A9CEC1715A4D}"/>
    <dgm:cxn modelId="{CC7F54C7-DA69-42E2-9B37-3F227A31F0FD}" type="presOf" srcId="{70604CDE-2E3A-4E56-82BF-D5EECB024C9F}" destId="{A2708F37-FBC1-4E7D-A9A3-B116EC8E6468}" srcOrd="1" destOrd="0" presId="urn:microsoft.com/office/officeart/2005/8/layout/vList4#1"/>
    <dgm:cxn modelId="{F62EBDFD-7BD7-4007-B354-3C30DC019C05}" srcId="{D519CF74-E33C-40D6-8727-A27FCD822A88}" destId="{F6E6A49A-FF64-45DD-A511-F0F58CB16F2B}" srcOrd="0" destOrd="0" parTransId="{BA093E32-9FE7-4620-8195-C71AD2BBDF16}" sibTransId="{D3903A2C-17E4-466A-9297-2DD725EA051B}"/>
    <dgm:cxn modelId="{CA42D35B-07BE-44FC-A15C-5C8E6F135B45}" type="presOf" srcId="{70604CDE-2E3A-4E56-82BF-D5EECB024C9F}" destId="{0D64480A-9582-45FD-AA68-95DBD9F670E4}" srcOrd="0" destOrd="0" presId="urn:microsoft.com/office/officeart/2005/8/layout/vList4#1"/>
    <dgm:cxn modelId="{BA03CDCC-3518-42AD-9282-D9B1EAEE76F5}" srcId="{D519CF74-E33C-40D6-8727-A27FCD822A88}" destId="{70604CDE-2E3A-4E56-82BF-D5EECB024C9F}" srcOrd="2" destOrd="0" parTransId="{B150D395-AAFA-46F6-9611-B931465932EE}" sibTransId="{3EA8C768-F672-4CC5-8615-3D2E0E6443C4}"/>
    <dgm:cxn modelId="{C81D0DD8-3090-4EB2-B769-654B6F1ADC00}" type="presOf" srcId="{F6E6A49A-FF64-45DD-A511-F0F58CB16F2B}" destId="{E771E806-D1E4-4009-96CF-A7977FA2B127}" srcOrd="1" destOrd="0" presId="urn:microsoft.com/office/officeart/2005/8/layout/vList4#1"/>
    <dgm:cxn modelId="{D887A1B0-DB22-4F92-A8A4-E474CCB6DF68}" type="presOf" srcId="{63C217E1-1568-4726-B23C-7BCF60848A53}" destId="{25FEF059-9914-4943-B76C-8D13EF2DBC58}" srcOrd="1" destOrd="0" presId="urn:microsoft.com/office/officeart/2005/8/layout/vList4#1"/>
    <dgm:cxn modelId="{FE5D71D8-C78D-4BE8-9C5F-707365163F52}" type="presParOf" srcId="{1917272B-EBA0-4FF4-9C02-02FABCD57521}" destId="{38B8FF66-39F7-4DB8-B555-A54B754E0F6E}" srcOrd="0" destOrd="0" presId="urn:microsoft.com/office/officeart/2005/8/layout/vList4#1"/>
    <dgm:cxn modelId="{49A93255-7797-4B58-9569-21E178D502C5}" type="presParOf" srcId="{38B8FF66-39F7-4DB8-B555-A54B754E0F6E}" destId="{FB46AD8E-AC9E-4376-B47F-601FCF0E923E}" srcOrd="0" destOrd="0" presId="urn:microsoft.com/office/officeart/2005/8/layout/vList4#1"/>
    <dgm:cxn modelId="{712B8516-3667-48FF-94C3-E6EBDB9DDB7E}" type="presParOf" srcId="{38B8FF66-39F7-4DB8-B555-A54B754E0F6E}" destId="{8AF16CF5-7AF0-4CEB-976C-89B8462E6891}" srcOrd="1" destOrd="0" presId="urn:microsoft.com/office/officeart/2005/8/layout/vList4#1"/>
    <dgm:cxn modelId="{241BED0D-FE91-4BDD-87C6-244627BEE0EF}" type="presParOf" srcId="{38B8FF66-39F7-4DB8-B555-A54B754E0F6E}" destId="{E771E806-D1E4-4009-96CF-A7977FA2B127}" srcOrd="2" destOrd="0" presId="urn:microsoft.com/office/officeart/2005/8/layout/vList4#1"/>
    <dgm:cxn modelId="{D5224470-136D-4397-B18D-59B294942F02}" type="presParOf" srcId="{1917272B-EBA0-4FF4-9C02-02FABCD57521}" destId="{D787CAAF-55F5-4C49-B258-B922B506E3AD}" srcOrd="1" destOrd="0" presId="urn:microsoft.com/office/officeart/2005/8/layout/vList4#1"/>
    <dgm:cxn modelId="{C4FA0B13-7244-476A-B2D6-DD12DD247BCF}" type="presParOf" srcId="{1917272B-EBA0-4FF4-9C02-02FABCD57521}" destId="{DAF494B2-269D-4E15-A9BC-2EBCC5D70172}" srcOrd="2" destOrd="0" presId="urn:microsoft.com/office/officeart/2005/8/layout/vList4#1"/>
    <dgm:cxn modelId="{111B1392-4349-4A93-9C1D-AC1F1468264B}" type="presParOf" srcId="{DAF494B2-269D-4E15-A9BC-2EBCC5D70172}" destId="{1568A548-35D8-4391-8B8A-95C554AC2835}" srcOrd="0" destOrd="0" presId="urn:microsoft.com/office/officeart/2005/8/layout/vList4#1"/>
    <dgm:cxn modelId="{32D9012F-81FC-4F95-8426-70B58916708A}" type="presParOf" srcId="{DAF494B2-269D-4E15-A9BC-2EBCC5D70172}" destId="{68D4E2DC-6097-4565-9C80-42088AB485EC}" srcOrd="1" destOrd="0" presId="urn:microsoft.com/office/officeart/2005/8/layout/vList4#1"/>
    <dgm:cxn modelId="{7C58A55E-689B-43BA-A53C-BDEE4B5CA25E}" type="presParOf" srcId="{DAF494B2-269D-4E15-A9BC-2EBCC5D70172}" destId="{25FEF059-9914-4943-B76C-8D13EF2DBC58}" srcOrd="2" destOrd="0" presId="urn:microsoft.com/office/officeart/2005/8/layout/vList4#1"/>
    <dgm:cxn modelId="{783AFDF6-E45A-460C-A8D5-3D336053346E}" type="presParOf" srcId="{1917272B-EBA0-4FF4-9C02-02FABCD57521}" destId="{DEF4B2AD-4B6D-4741-884F-5CE78ADB6278}" srcOrd="3" destOrd="0" presId="urn:microsoft.com/office/officeart/2005/8/layout/vList4#1"/>
    <dgm:cxn modelId="{BFA849C8-FFBE-4B3A-B4E5-15E78529D4E2}" type="presParOf" srcId="{1917272B-EBA0-4FF4-9C02-02FABCD57521}" destId="{BDB3DA0D-1A06-4FBF-AE4E-41367B4936C8}" srcOrd="4" destOrd="0" presId="urn:microsoft.com/office/officeart/2005/8/layout/vList4#1"/>
    <dgm:cxn modelId="{DEABFF7F-FCA2-4844-99CC-A8FA9B99A48F}" type="presParOf" srcId="{BDB3DA0D-1A06-4FBF-AE4E-41367B4936C8}" destId="{0D64480A-9582-45FD-AA68-95DBD9F670E4}" srcOrd="0" destOrd="0" presId="urn:microsoft.com/office/officeart/2005/8/layout/vList4#1"/>
    <dgm:cxn modelId="{AD5E9A48-4CD1-4DA6-BB72-6972703562A6}" type="presParOf" srcId="{BDB3DA0D-1A06-4FBF-AE4E-41367B4936C8}" destId="{CE7F78B9-F6F9-4FD5-B9C0-E74680056C4E}" srcOrd="1" destOrd="0" presId="urn:microsoft.com/office/officeart/2005/8/layout/vList4#1"/>
    <dgm:cxn modelId="{766A08EE-54FC-4DAC-94B6-5EE8CB3BB73A}" type="presParOf" srcId="{BDB3DA0D-1A06-4FBF-AE4E-41367B4936C8}" destId="{A2708F37-FBC1-4E7D-A9A3-B116EC8E6468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A78B3A-9699-4CBB-8C4D-C7B063726CB6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675839-4A4A-4EA7-8554-953A8479DE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166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75839-4A4A-4EA7-8554-953A8479DE7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923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81000"/>
            <a:ext cx="8479552" cy="3047999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latin typeface="Cambria Math" pitchFamily="18" charset="0"/>
                <a:ea typeface="Cambria Math" pitchFamily="18" charset="0"/>
              </a:rPr>
              <a:t>Основные подходы к формированию вариативной части основной образовательной программы дошкольного образования </a:t>
            </a:r>
            <a:br>
              <a:rPr lang="ru-RU" sz="3600" dirty="0" smtClean="0">
                <a:latin typeface="Cambria Math" pitchFamily="18" charset="0"/>
                <a:ea typeface="Cambria Math" pitchFamily="18" charset="0"/>
              </a:rPr>
            </a:br>
            <a:r>
              <a:rPr lang="ru-RU" sz="3600" dirty="0" smtClean="0">
                <a:latin typeface="Cambria Math" pitchFamily="18" charset="0"/>
                <a:ea typeface="Cambria Math" pitchFamily="18" charset="0"/>
              </a:rPr>
              <a:t>в детском саду присмотра и оздоровления</a:t>
            </a:r>
            <a:endParaRPr lang="ru-RU" sz="36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4286256"/>
            <a:ext cx="6560234" cy="1752600"/>
          </a:xfrm>
        </p:spPr>
        <p:txBody>
          <a:bodyPr>
            <a:normAutofit/>
          </a:bodyPr>
          <a:lstStyle/>
          <a:p>
            <a:pPr algn="l"/>
            <a:endParaRPr lang="ru-RU" i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500042"/>
            <a:ext cx="7643866" cy="364333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2400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3. Организационный раздел</a:t>
            </a: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857224" y="1428736"/>
            <a:ext cx="7215238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400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3.1.Распорядок и/или режим дня. </a:t>
            </a:r>
          </a:p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3.2.Модель воспитательно-образовательного процесса.</a:t>
            </a:r>
          </a:p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3.3.Особенности организации развивающей предметно-пространственной среды.</a:t>
            </a:r>
          </a:p>
          <a:p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3.4.Описание материально-технического обеспечения Программы: обеспеченность методическими материалами и средствами обучения и воспитания.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5143512"/>
            <a:ext cx="7358114" cy="112871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214414" y="5500702"/>
            <a:ext cx="68580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4. Дополнительный раздел: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краткая презентация Программы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500042"/>
            <a:ext cx="7786742" cy="592935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000100" y="1071546"/>
            <a:ext cx="700092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вариативной части образовательной программы (которая находится на стадии переработки в соответствии с требованиями ФГОС)  нашего образовательного учреждения «Детского сада№253 присмотра и оздоровления» Советского района г.Казани для детей с туберкулезной интоксикацией</a:t>
            </a:r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 целевом разделе отражена специфика деятельности ДОУ для детей с туберкулезной интоксикацией. Содержание пояснительной записки созвучно с Уставом и Программой развития.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500042"/>
            <a:ext cx="7786742" cy="592935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000100" y="785794"/>
            <a:ext cx="7000924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 smtClean="0">
                <a:solidFill>
                  <a:schemeClr val="tx2">
                    <a:lumMod val="10000"/>
                  </a:schemeClr>
                </a:solidFill>
              </a:rPr>
              <a:t>Приоритетным направлением  деятельности нашего образовательного учреждения является: оздоровление и укрепление детского организма средствами  лечебно-профилактических мероприятий  и физкультурно-оздоровительной работы; формирование у детей потребности в здоровом образе жизни. Вариативная часть основана  на системе физкультурно-оздоровительной работы,   определяющей   построение образовательного процесса в ДОУ с позиций гуманности и сохранения здоровья воспитанников при условиях :</a:t>
            </a:r>
          </a:p>
          <a:p>
            <a:r>
              <a:rPr lang="ru-RU" sz="1600" dirty="0" smtClean="0">
                <a:solidFill>
                  <a:schemeClr val="tx2">
                    <a:lumMod val="10000"/>
                  </a:schemeClr>
                </a:solidFill>
              </a:rPr>
              <a:t>- применение   оптимальных </a:t>
            </a:r>
            <a:r>
              <a:rPr lang="ru-RU" sz="1600" dirty="0" err="1" smtClean="0">
                <a:solidFill>
                  <a:schemeClr val="tx2">
                    <a:lumMod val="10000"/>
                  </a:schemeClr>
                </a:solidFill>
              </a:rPr>
              <a:t>здоровьесберегающих</a:t>
            </a:r>
            <a:r>
              <a:rPr lang="ru-RU" sz="1600" dirty="0" smtClean="0">
                <a:solidFill>
                  <a:schemeClr val="tx2">
                    <a:lumMod val="10000"/>
                  </a:schemeClr>
                </a:solidFill>
              </a:rPr>
              <a:t> технологий,  образовательных технологий по формированию предпосылок ЗОЖ у дошкольников;</a:t>
            </a:r>
          </a:p>
          <a:p>
            <a:pPr>
              <a:buFontTx/>
              <a:buChar char="-"/>
            </a:pPr>
            <a:r>
              <a:rPr lang="ru-RU" sz="1600" dirty="0" smtClean="0">
                <a:solidFill>
                  <a:schemeClr val="tx2">
                    <a:lumMod val="10000"/>
                  </a:schemeClr>
                </a:solidFill>
              </a:rPr>
              <a:t>продуктивное партнерское  взаимодействие педагогов, медицинских работников и семьи в вопросах физического развития</a:t>
            </a:r>
          </a:p>
          <a:p>
            <a:r>
              <a:rPr lang="ru-RU" sz="1600" dirty="0" smtClean="0">
                <a:solidFill>
                  <a:schemeClr val="tx2">
                    <a:lumMod val="10000"/>
                  </a:schemeClr>
                </a:solidFill>
              </a:rPr>
              <a:t> и оздоровления;</a:t>
            </a:r>
          </a:p>
          <a:p>
            <a:pPr>
              <a:buFontTx/>
              <a:buChar char="-"/>
            </a:pPr>
            <a:r>
              <a:rPr lang="ru-RU" sz="1600" dirty="0" smtClean="0">
                <a:solidFill>
                  <a:schemeClr val="tx2">
                    <a:lumMod val="10000"/>
                  </a:schemeClr>
                </a:solidFill>
              </a:rPr>
              <a:t>обогащение </a:t>
            </a:r>
            <a:r>
              <a:rPr lang="ru-RU" sz="1600" dirty="0" err="1" smtClean="0">
                <a:solidFill>
                  <a:schemeClr val="tx2">
                    <a:lumMod val="10000"/>
                  </a:schemeClr>
                </a:solidFill>
              </a:rPr>
              <a:t>здоровьеформирующей</a:t>
            </a:r>
            <a:r>
              <a:rPr lang="ru-RU" sz="16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</a:p>
          <a:p>
            <a:r>
              <a:rPr lang="ru-RU" sz="1600" dirty="0" smtClean="0">
                <a:solidFill>
                  <a:schemeClr val="tx2">
                    <a:lumMod val="10000"/>
                  </a:schemeClr>
                </a:solidFill>
              </a:rPr>
              <a:t> предметно-пространственной среды.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29322" y="4714884"/>
            <a:ext cx="2500330" cy="178595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1" descr="DSC0545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072198" y="4857760"/>
            <a:ext cx="2381267" cy="17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500042"/>
            <a:ext cx="7786742" cy="592935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785786" y="1000108"/>
            <a:ext cx="778674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84963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Планируемые результаты освоения Программы, основанные на ФГОС, дополнены критериями определения медицинскими работниками состояния здоровья воспитанников: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00166" y="2000240"/>
          <a:ext cx="6095999" cy="701040"/>
        </p:xfrm>
        <a:graphic>
          <a:graphicData uri="http://schemas.openxmlformats.org/drawingml/2006/table">
            <a:tbl>
              <a:tblPr/>
              <a:tblGrid>
                <a:gridCol w="478315"/>
                <a:gridCol w="883134"/>
                <a:gridCol w="908621"/>
                <a:gridCol w="529881"/>
                <a:gridCol w="529881"/>
                <a:gridCol w="529881"/>
                <a:gridCol w="529881"/>
                <a:gridCol w="1706405"/>
              </a:tblGrid>
              <a:tr h="16666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Ф.И. ребенка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Дата рождения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весна</a:t>
                      </a:r>
                      <a:endParaRPr lang="ru-RU" sz="10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осень</a:t>
                      </a:r>
                      <a:endParaRPr lang="ru-RU" sz="10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Физическое развитие</a:t>
                      </a:r>
                      <a:endParaRPr lang="ru-RU" sz="10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666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вес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</a:t>
                      </a:r>
                      <a:endParaRPr lang="ru-RU" sz="10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вес </a:t>
                      </a:r>
                      <a:endParaRPr lang="ru-RU" sz="10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рост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6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10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66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ru-RU" sz="10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217" marR="652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524000" y="3076321"/>
          <a:ext cx="6096000" cy="705358"/>
        </p:xfrm>
        <a:graphic>
          <a:graphicData uri="http://schemas.openxmlformats.org/drawingml/2006/table">
            <a:tbl>
              <a:tblPr/>
              <a:tblGrid>
                <a:gridCol w="348326"/>
                <a:gridCol w="1302312"/>
                <a:gridCol w="533211"/>
                <a:gridCol w="430626"/>
                <a:gridCol w="666515"/>
                <a:gridCol w="994556"/>
                <a:gridCol w="1820454"/>
              </a:tblGrid>
              <a:tr h="4999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err="1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п\п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12" marR="62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Фамилия, имя ребёнка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12" marR="62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 </a:t>
                      </a:r>
                      <a:r>
                        <a:rPr lang="ru-RU" sz="1100" dirty="0" err="1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рожд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12" marR="62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Гр. </a:t>
                      </a:r>
                      <a:r>
                        <a:rPr lang="ru-RU" sz="1100" dirty="0" err="1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зд</a:t>
                      </a:r>
                      <a:r>
                        <a:rPr lang="ru-RU" sz="11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12" marR="62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Физ.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гр.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12" marR="62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Физ. развитие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12" marR="62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Диагноз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12" marR="62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192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12" marR="62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12" marR="62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12" marR="62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12" marR="62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12" marR="62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12" marR="62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12" marR="62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500166" y="4500570"/>
          <a:ext cx="6096000" cy="1097109"/>
        </p:xfrm>
        <a:graphic>
          <a:graphicData uri="http://schemas.openxmlformats.org/drawingml/2006/table">
            <a:tbl>
              <a:tblPr/>
              <a:tblGrid>
                <a:gridCol w="326909"/>
                <a:gridCol w="894699"/>
                <a:gridCol w="812685"/>
                <a:gridCol w="731818"/>
                <a:gridCol w="894126"/>
                <a:gridCol w="972126"/>
                <a:gridCol w="888965"/>
                <a:gridCol w="574672"/>
              </a:tblGrid>
              <a:tr h="4717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77390" algn="l"/>
                        </a:tabLst>
                      </a:pPr>
                      <a:r>
                        <a:rPr lang="ru-RU" sz="9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77390" algn="l"/>
                        </a:tabLst>
                      </a:pPr>
                      <a:r>
                        <a:rPr lang="ru-RU" sz="900" dirty="0" err="1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п\п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77390" algn="l"/>
                        </a:tabLst>
                      </a:pPr>
                      <a:r>
                        <a:rPr lang="ru-RU" sz="9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Фамилия, имя ребёнка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77390" algn="l"/>
                        </a:tabLst>
                      </a:pPr>
                      <a:r>
                        <a:rPr lang="ru-RU" sz="9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Дата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77390" algn="l"/>
                        </a:tabLst>
                      </a:pPr>
                      <a:r>
                        <a:rPr lang="ru-RU" sz="9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рождения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77390" algn="l"/>
                        </a:tabLst>
                      </a:pPr>
                      <a:r>
                        <a:rPr lang="ru-RU" sz="9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Дата Манту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77390" algn="l"/>
                        </a:tabLst>
                      </a:pPr>
                      <a:r>
                        <a:rPr lang="ru-RU" sz="900" dirty="0" err="1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результ</a:t>
                      </a:r>
                      <a:r>
                        <a:rPr lang="ru-RU" sz="9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77390" algn="l"/>
                        </a:tabLst>
                      </a:pPr>
                      <a:r>
                        <a:rPr lang="ru-RU" sz="9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диагноз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77390" algn="l"/>
                        </a:tabLst>
                      </a:pPr>
                      <a:r>
                        <a:rPr lang="ru-RU" sz="9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Дата  Манту</a:t>
                      </a:r>
                      <a:endParaRPr lang="ru-RU" sz="10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77390" algn="l"/>
                        </a:tabLst>
                      </a:pPr>
                      <a:r>
                        <a:rPr lang="ru-RU" sz="9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контроль</a:t>
                      </a:r>
                      <a:endParaRPr lang="ru-RU" sz="10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3083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77390" algn="l"/>
                        </a:tabLst>
                      </a:pPr>
                      <a:r>
                        <a:rPr lang="ru-RU" sz="11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10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3169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77390" algn="l"/>
                        </a:tabLst>
                      </a:pPr>
                      <a:r>
                        <a:rPr lang="ru-RU" sz="11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742950" marR="14605" lvl="1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"/>
                        <a:tabLst>
                          <a:tab pos="1257300" algn="l"/>
                          <a:tab pos="365760" algn="l"/>
                          <a:tab pos="3923665" algn="l"/>
                        </a:tabLst>
                      </a:pPr>
                      <a:endParaRPr lang="ru-RU" sz="1100" b="1" i="1" u="none" strike="noStrike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923665" algn="l"/>
                        </a:tabLst>
                      </a:pPr>
                      <a:endParaRPr lang="ru-RU" sz="110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742950" marR="14605" lvl="1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"/>
                        <a:tabLst>
                          <a:tab pos="1257300" algn="l"/>
                          <a:tab pos="365760" algn="l"/>
                          <a:tab pos="3923665" algn="l"/>
                        </a:tabLst>
                      </a:pPr>
                      <a:endParaRPr lang="ru-RU" sz="1100" b="1" i="1" u="none" strike="noStrike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742950" marR="14605" lvl="1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"/>
                        <a:tabLst>
                          <a:tab pos="1257300" algn="l"/>
                          <a:tab pos="365760" algn="l"/>
                          <a:tab pos="3923665" algn="l"/>
                        </a:tabLst>
                      </a:pPr>
                      <a:endParaRPr lang="ru-RU" sz="1100" b="1" i="1" u="none" strike="noStrike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742950" marR="14605" lvl="1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"/>
                        <a:tabLst>
                          <a:tab pos="1257300" algn="l"/>
                          <a:tab pos="365760" algn="l"/>
                          <a:tab pos="3923665" algn="l"/>
                        </a:tabLst>
                      </a:pPr>
                      <a:endParaRPr lang="ru-RU" sz="1100" b="1" i="1" u="none" strike="noStrike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742950" marR="14605" lvl="1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"/>
                        <a:tabLst>
                          <a:tab pos="1257300" algn="l"/>
                          <a:tab pos="365760" algn="l"/>
                          <a:tab pos="3923665" algn="l"/>
                        </a:tabLst>
                      </a:pPr>
                      <a:endParaRPr lang="ru-RU" sz="1100" b="1" i="1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742950" marR="14605" lvl="1" indent="-2857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"/>
                        <a:tabLst>
                          <a:tab pos="1257300" algn="l"/>
                          <a:tab pos="365760" algn="l"/>
                          <a:tab pos="3923665" algn="l"/>
                        </a:tabLst>
                      </a:pPr>
                      <a:endParaRPr lang="ru-RU" sz="1100" b="1" i="1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1906" marR="619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428604"/>
            <a:ext cx="7786742" cy="592935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000100" y="1071546"/>
            <a:ext cx="70009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928662" y="714356"/>
            <a:ext cx="7429552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Содержательный раздел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включает перечень парциальных программ, методических пособий, позволяющих реализовать вариативную часть Программы: учитывая цели вариативной части Программы нашего детского сада, она отражена в основном в содержании образовательной области «физическое развитие».</a:t>
            </a:r>
            <a:r>
              <a:rPr lang="ru-RU" sz="2400" dirty="0" smtClean="0"/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Содержательный раздел отражает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формы, методы,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средства реализации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Программы.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628" y="3929066"/>
            <a:ext cx="2714644" cy="2286016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DSC0140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214818"/>
            <a:ext cx="2905144" cy="2178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428604"/>
            <a:ext cx="7786742" cy="607223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000100" y="1071546"/>
            <a:ext cx="70009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928662" y="714356"/>
            <a:ext cx="742955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214414" y="785794"/>
          <a:ext cx="6643734" cy="5313680"/>
        </p:xfrm>
        <a:graphic>
          <a:graphicData uri="http://schemas.openxmlformats.org/drawingml/2006/table">
            <a:tbl>
              <a:tblPr/>
              <a:tblGrid>
                <a:gridCol w="1421624"/>
                <a:gridCol w="2456606"/>
                <a:gridCol w="1550735"/>
                <a:gridCol w="1214769"/>
              </a:tblGrid>
              <a:tr h="196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Основные направления </a:t>
                      </a:r>
                      <a:r>
                        <a:rPr lang="ru-RU" sz="600" dirty="0" err="1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физкульт.-оздор</a:t>
                      </a: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мероприятий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Содержание 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Ответственный </a:t>
                      </a:r>
                      <a:endParaRPr lang="ru-RU" sz="6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Время проведения</a:t>
                      </a:r>
                      <a:endParaRPr lang="ru-RU" sz="6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40631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1.Оптимизация режима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организация жизни детей в адаптационный период, создание комфортного режима;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создание режима дня  с учетом возрастных особенностей.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воспитатели, педагог-психолог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ст. воспитатель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период адаптации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 начало учебного года 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94931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2.Организация санитарно-гигиенических условий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соблюдение графика проветривания;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соблюдение графика проведения влажной уборки;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соблюдение температурного режима в групповой комнате;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соблюдение режима и длительности прогулок;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соблюдение санитарно-гигиенических норм.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младший воспитатель,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ст. медсестра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воспитатели, 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ст. воспитатель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ежедневно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097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3.Охрана психического здоровья </a:t>
                      </a:r>
                      <a:endParaRPr lang="ru-RU" sz="6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создание в группах благоприятного микроклимата;</a:t>
                      </a:r>
                      <a:endParaRPr lang="ru-RU" sz="6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использование приёмов релаксации.</a:t>
                      </a:r>
                      <a:endParaRPr lang="ru-RU" sz="6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воспитатели, педагог-психолог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ежедневно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35562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 Профилактика заболеваемости</a:t>
                      </a:r>
                      <a:endParaRPr lang="ru-RU" sz="6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соблюдение ограничений по медицинским показаниям на занятиях  физкультурой и в двигательной активности;</a:t>
                      </a:r>
                      <a:endParaRPr lang="ru-RU" sz="6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наличие облегченной одежды на физкультурных занятиях;</a:t>
                      </a:r>
                      <a:endParaRPr lang="ru-RU" sz="6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дыхательная гимнастика в игровой форме; </a:t>
                      </a:r>
                      <a:endParaRPr lang="ru-RU" sz="6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 умывание прохладной водой;</a:t>
                      </a:r>
                      <a:endParaRPr lang="ru-RU" sz="6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витаминотерапия;</a:t>
                      </a:r>
                      <a:endParaRPr lang="ru-RU" sz="6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чесночно-луковый фон для профилактики гриппа и простудных заболеваний.</a:t>
                      </a:r>
                      <a:endParaRPr lang="ru-RU" sz="6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воспитатели, 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ст. медсестра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ежедневно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период обострения заболеваний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568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 Организация двигательного режима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физкультурные занятия 3 раза в неделю (тёплый период года –  занятия на улице; холодный период года - 2 занятия в зале, 1 занятие на улице);</a:t>
                      </a:r>
                      <a:endParaRPr lang="ru-RU" sz="6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музыкально-ритмические занятия 2 раза в неделю;</a:t>
                      </a:r>
                      <a:endParaRPr lang="ru-RU" sz="6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спортивные развлечения;</a:t>
                      </a:r>
                      <a:endParaRPr lang="ru-RU" sz="6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прогулки с включением подвижных игровых упражнений 2 раза в день для каждой возрастной группы;</a:t>
                      </a:r>
                      <a:endParaRPr lang="ru-RU" sz="6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гимнастика после дневного сна;</a:t>
                      </a:r>
                      <a:endParaRPr lang="ru-RU" sz="6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проведение физкультурных минуток на занятиях статического характера.</a:t>
                      </a:r>
                      <a:endParaRPr lang="ru-RU" sz="6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кружковая работа «Детский фитнес» в дошкольных группах</a:t>
                      </a:r>
                      <a:endParaRPr lang="ru-RU" sz="6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воспитатели,</a:t>
                      </a:r>
                      <a:endParaRPr lang="ru-RU" sz="6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инструктор физо</a:t>
                      </a:r>
                      <a:endParaRPr lang="ru-RU" sz="6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муз. руководитель</a:t>
                      </a:r>
                      <a:endParaRPr lang="ru-RU" sz="6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воспитатели</a:t>
                      </a:r>
                      <a:endParaRPr lang="ru-RU" sz="60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течение года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течение года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ежедневно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раз в неделю-ст.гр.;1/2 раза в неделю во 2 </a:t>
                      </a:r>
                      <a:r>
                        <a:rPr lang="ru-RU" sz="600" dirty="0" err="1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младшей-средней</a:t>
                      </a:r>
                      <a:r>
                        <a:rPr lang="ru-RU" sz="6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группах.</a:t>
                      </a:r>
                      <a:endParaRPr lang="ru-RU" sz="6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05" marR="20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571604" y="285728"/>
            <a:ext cx="6000792" cy="35719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Система физкультурно-оздоровительной работы</a:t>
            </a:r>
            <a:endParaRPr lang="ru-RU" b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428604"/>
            <a:ext cx="7786742" cy="592935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000100" y="1071546"/>
            <a:ext cx="70009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928662" y="714356"/>
            <a:ext cx="742955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357290" y="571480"/>
          <a:ext cx="6500857" cy="5569229"/>
        </p:xfrm>
        <a:graphic>
          <a:graphicData uri="http://schemas.openxmlformats.org/drawingml/2006/table">
            <a:tbl>
              <a:tblPr/>
              <a:tblGrid>
                <a:gridCol w="2085325"/>
                <a:gridCol w="2207766"/>
                <a:gridCol w="2207766"/>
              </a:tblGrid>
              <a:tr h="312828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Формы образовательной деятельности по образовательной области «Физическое развитие»</a:t>
                      </a:r>
                    </a:p>
                  </a:txBody>
                  <a:tcPr marL="45502" marR="45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63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Режимные моменты 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  <a:cs typeface="Times New Roman"/>
                      </a:endParaRPr>
                    </a:p>
                  </a:txBody>
                  <a:tcPr marL="45502" marR="45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Совместная деятельность педагога с детьми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  <a:cs typeface="Times New Roman"/>
                      </a:endParaRPr>
                    </a:p>
                  </a:txBody>
                  <a:tcPr marL="45502" marR="45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Самостоятельная деятельность детей</a:t>
                      </a:r>
                      <a:endParaRPr lang="ru-RU" sz="1000">
                        <a:solidFill>
                          <a:schemeClr val="tx2">
                            <a:lumMod val="10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  <a:cs typeface="Times New Roman"/>
                      </a:endParaRPr>
                    </a:p>
                  </a:txBody>
                  <a:tcPr marL="45502" marR="45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70531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Формы организации детей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  <a:cs typeface="Times New Roman"/>
                      </a:endParaRPr>
                    </a:p>
                  </a:txBody>
                  <a:tcPr marL="45502" marR="45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510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Индивидуальные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Подгрупповые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Групповые </a:t>
                      </a:r>
                    </a:p>
                  </a:txBody>
                  <a:tcPr marL="45502" marR="45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Групповые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Подгрупповые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Индивидуальные </a:t>
                      </a:r>
                    </a:p>
                  </a:txBody>
                  <a:tcPr marL="45502" marR="45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Индивидуальные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Подгрупповые </a:t>
                      </a:r>
                    </a:p>
                  </a:txBody>
                  <a:tcPr marL="45502" marR="45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9629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Формы работы</a:t>
                      </a:r>
                      <a:endParaRPr lang="ru-RU" sz="1000" dirty="0">
                        <a:solidFill>
                          <a:schemeClr val="tx2">
                            <a:lumMod val="10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  <a:cs typeface="Times New Roman"/>
                      </a:endParaRPr>
                    </a:p>
                  </a:txBody>
                  <a:tcPr marL="45502" marR="45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40824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111760" algn="l"/>
                          <a:tab pos="457200" algn="l"/>
                        </a:tabLs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Игровая беседа с элементами движений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135890" algn="l"/>
                          <a:tab pos="457200" algn="l"/>
                        </a:tabLs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Интегративная деятельность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111760" algn="l"/>
                          <a:tab pos="457200" algn="l"/>
                        </a:tabLs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Утренняя гимнастика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111760" algn="l"/>
                          <a:tab pos="457200" algn="l"/>
                        </a:tabLs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Совместная деятельность взрослого и детей тематического характера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111760" algn="l"/>
                          <a:tab pos="457200" algn="l"/>
                        </a:tabLs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Игра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111760" algn="l"/>
                          <a:tab pos="457200" algn="l"/>
                        </a:tabLs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Контрольно-диагностическая деятельность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111760" algn="l"/>
                          <a:tab pos="457200" algn="l"/>
                        </a:tabLs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Экспериментирование 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111760" algn="l"/>
                          <a:tab pos="457200" algn="l"/>
                        </a:tabLs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Физкультурное занятие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111760" algn="l"/>
                          <a:tab pos="457200" algn="l"/>
                        </a:tabLs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Спортивные и физкультурные досуги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111760" algn="l"/>
                          <a:tab pos="457200" algn="l"/>
                        </a:tabLs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Спортивные состязания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135890" algn="l"/>
                          <a:tab pos="457200" algn="l"/>
                        </a:tabLs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Проектная деятельность</a:t>
                      </a:r>
                    </a:p>
                  </a:txBody>
                  <a:tcPr marL="45502" marR="45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111760" algn="l"/>
                          <a:tab pos="457200" algn="l"/>
                        </a:tabLs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Игровая беседа с элементами движений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135890" algn="l"/>
                          <a:tab pos="457200" algn="l"/>
                        </a:tabLs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Интегративная деятельность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111760" algn="l"/>
                          <a:tab pos="457200" algn="l"/>
                        </a:tabLs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Утренняя гимнастика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111760" algn="l"/>
                          <a:tab pos="457200" algn="l"/>
                        </a:tabLs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Совместная деятельность взрослого и детей тематического характера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111760" algn="l"/>
                          <a:tab pos="457200" algn="l"/>
                        </a:tabLs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Игра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111760" algn="l"/>
                          <a:tab pos="457200" algn="l"/>
                        </a:tabLs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Контрольно-диагностическая деятельность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111760" algn="l"/>
                          <a:tab pos="457200" algn="l"/>
                        </a:tabLs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Экспериментирование 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111760" algn="l"/>
                          <a:tab pos="457200" algn="l"/>
                        </a:tabLs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Физкультурное занятие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111760" algn="l"/>
                          <a:tab pos="457200" algn="l"/>
                        </a:tabLs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Спортивные и физкультурные досуги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111760" algn="l"/>
                          <a:tab pos="457200" algn="l"/>
                        </a:tabLs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Спортивные состязания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111760" algn="l"/>
                          <a:tab pos="457200" algn="l"/>
                        </a:tabLst>
                      </a:pPr>
                      <a:r>
                        <a:rPr lang="ru-RU" sz="10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Проектная деятельность </a:t>
                      </a:r>
                    </a:p>
                  </a:txBody>
                  <a:tcPr marL="45502" marR="45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53975" algn="l"/>
                        </a:tabLst>
                      </a:pPr>
                      <a:r>
                        <a:rPr lang="ru-RU" sz="10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Во всех видах самостоятельной деятельности детей 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53975" algn="l"/>
                        </a:tabLst>
                      </a:pPr>
                      <a:r>
                        <a:rPr lang="ru-RU" sz="10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Двигательная активность в течение дня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53975" algn="l"/>
                        </a:tabLst>
                      </a:pPr>
                      <a:r>
                        <a:rPr lang="ru-RU" sz="10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Игра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53975" algn="l"/>
                        </a:tabLst>
                      </a:pPr>
                      <a:r>
                        <a:rPr lang="ru-RU" sz="10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Утренняя гимнастика</a:t>
                      </a: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*"/>
                        <a:tabLst>
                          <a:tab pos="53975" algn="l"/>
                        </a:tabLst>
                      </a:pPr>
                      <a:r>
                        <a:rPr lang="ru-RU" sz="10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Самостоятельные спортивные игры и упражнения</a:t>
                      </a:r>
                    </a:p>
                  </a:txBody>
                  <a:tcPr marL="45502" marR="455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428604"/>
            <a:ext cx="8143932" cy="614366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000100" y="1071546"/>
            <a:ext cx="70009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928662" y="714356"/>
            <a:ext cx="742955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928662" y="714356"/>
          <a:ext cx="7358114" cy="5628381"/>
        </p:xfrm>
        <a:graphic>
          <a:graphicData uri="http://schemas.openxmlformats.org/drawingml/2006/table">
            <a:tbl>
              <a:tblPr/>
              <a:tblGrid>
                <a:gridCol w="2016761"/>
                <a:gridCol w="2736179"/>
                <a:gridCol w="2605174"/>
              </a:tblGrid>
              <a:tr h="251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Утренняя гимнастика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ежедневно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 группы</a:t>
                      </a:r>
                    </a:p>
                  </a:txBody>
                  <a:tcPr marL="35169" marR="351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891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Физкультурные занятия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раза в неделю( 1 на открытом воздухе)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 группы</a:t>
                      </a:r>
                    </a:p>
                  </a:txBody>
                  <a:tcPr marL="35169" marR="351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891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Гимнастика после дневного сна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ежедневно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 группы</a:t>
                      </a:r>
                    </a:p>
                  </a:txBody>
                  <a:tcPr marL="35169" marR="351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7782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Прогулки с включением подвижных игр, спортивных игр и упражнений</a:t>
                      </a:r>
                    </a:p>
                  </a:txBody>
                  <a:tcPr marL="35169" marR="351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ежедневно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 группы</a:t>
                      </a:r>
                    </a:p>
                  </a:txBody>
                  <a:tcPr marL="35169" marR="351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891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Музыкально-ритмические занятия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раза в неделю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 группы</a:t>
                      </a:r>
                    </a:p>
                  </a:txBody>
                  <a:tcPr marL="35169" marR="351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891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Гимнастика глаз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 время занятий на физкультминутках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 группы</a:t>
                      </a:r>
                    </a:p>
                  </a:txBody>
                  <a:tcPr marL="35169" marR="351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2558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Пальчиковая гимнастика</a:t>
                      </a:r>
                    </a:p>
                  </a:txBody>
                  <a:tcPr marL="35169" marR="351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3-4 раза в день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 группы</a:t>
                      </a:r>
                    </a:p>
                  </a:txBody>
                  <a:tcPr marL="35169" marR="351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945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Подвижные игры</a:t>
                      </a:r>
                    </a:p>
                  </a:txBody>
                  <a:tcPr marL="35169" marR="351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2-4 раза в день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 группы</a:t>
                      </a:r>
                    </a:p>
                  </a:txBody>
                  <a:tcPr marL="35169" marR="351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945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Физкультурный досуг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менее 1 раза в месяц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Дошкольные группы</a:t>
                      </a:r>
                    </a:p>
                  </a:txBody>
                  <a:tcPr marL="35169" marR="351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891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Физкультурные праздники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раз в сезон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Дошкольные группы</a:t>
                      </a:r>
                    </a:p>
                  </a:txBody>
                  <a:tcPr marL="35169" marR="351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945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Дни здоровья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раз в месяц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Дошкольные группы</a:t>
                      </a:r>
                    </a:p>
                  </a:txBody>
                  <a:tcPr marL="35169" marR="351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945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Неделя здоровья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раза в год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 группы</a:t>
                      </a:r>
                    </a:p>
                  </a:txBody>
                  <a:tcPr marL="35169" marR="351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891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Самостоятельная двигательная активность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менее 3-3,5 часов в день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 группы</a:t>
                      </a:r>
                    </a:p>
                  </a:txBody>
                  <a:tcPr marL="35169" marR="351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7782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Кружковая работа «Детский фитнес»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расписанию </a:t>
                      </a:r>
                      <a:r>
                        <a:rPr lang="ru-RU" sz="1400" dirty="0" err="1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физинструктора</a:t>
                      </a: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 во 2младшей-средней группах 1раз в 2 недели, в старших группах 1 раз в неделю</a:t>
                      </a:r>
                    </a:p>
                  </a:txBody>
                  <a:tcPr marL="35169" marR="35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Дошкольные группы</a:t>
                      </a:r>
                    </a:p>
                  </a:txBody>
                  <a:tcPr marL="35169" marR="351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000232" y="214290"/>
            <a:ext cx="5214974" cy="35719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Организация двигательного режима</a:t>
            </a:r>
            <a:endParaRPr lang="ru-RU" b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00042"/>
            <a:ext cx="8143932" cy="600079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000100" y="1071546"/>
            <a:ext cx="70009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728" y="714356"/>
          <a:ext cx="6572296" cy="5644201"/>
        </p:xfrm>
        <a:graphic>
          <a:graphicData uri="http://schemas.openxmlformats.org/drawingml/2006/table">
            <a:tbl>
              <a:tblPr/>
              <a:tblGrid>
                <a:gridCol w="1869669"/>
                <a:gridCol w="1463221"/>
                <a:gridCol w="1707089"/>
                <a:gridCol w="1532317"/>
              </a:tblGrid>
              <a:tr h="3914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Содержание</a:t>
                      </a:r>
                      <a:endParaRPr lang="ru-RU" sz="1400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Группа</a:t>
                      </a:r>
                      <a:endParaRPr lang="ru-RU" sz="1400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Периодичность выполнения</a:t>
                      </a:r>
                      <a:endParaRPr lang="ru-RU" sz="1400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Время</a:t>
                      </a:r>
                      <a:endParaRPr lang="ru-RU" sz="1400" dirty="0">
                        <a:solidFill>
                          <a:schemeClr val="tx2">
                            <a:lumMod val="1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9133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Воздушные ванны (облегченная одежда, одежда соответствует сезону года)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Все группы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ежедневно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 течение года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2609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Прогулки на воздухе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Все группы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ежедневно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 течение года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5219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Хождение босиком по «дорожке здоровья»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Все группы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ежедневно после дневного сна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 течение года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5219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Обливание кистей рук прохладной водой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Все группы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ежедневно 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 течение года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914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Игры с водой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Дошкольные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группы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во время прогулки, занятий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Летний период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5219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Полоскание зева кипяченой охлажденной водой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Дошкольные групы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после каждого приема пищи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 течение года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914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Солнечные ванны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Все группы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Во время прогулки дозированно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Летний период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7828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Физкультура на воздухе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Дошкольные группы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 конце прогулки 1 раз в неделю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 течение года;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в теплый период- все 3 занятия  на воздухе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6523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Прием и утренняя гимнастика на свежем воздухе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Все группы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ежедневно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Теплый период</a:t>
                      </a:r>
                    </a:p>
                  </a:txBody>
                  <a:tcPr marL="43734" marR="437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000232" y="214290"/>
            <a:ext cx="5214974" cy="35719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Система закаливания</a:t>
            </a:r>
            <a:endParaRPr lang="ru-RU" b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500042"/>
            <a:ext cx="7786742" cy="592935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В данном разделе также отражены особенности  взаимодействия ДОУ с семьей, обеспечение преемственности детского сада, семьи, медучреждений (поликлиники и тубдиспансера) в сохранении и укреплении здоровья воспитанников, охватывающие  разнообразные формы.</a:t>
            </a:r>
            <a:endParaRPr lang="ru-RU" b="1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7" name="Picture 6" descr="C:\Users\Резеда Хамитовна\Desktop\фотоматериалы\фото о дс\скминар родителям\100_14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143116"/>
            <a:ext cx="2381466" cy="1785950"/>
          </a:xfrm>
          <a:prstGeom prst="rect">
            <a:avLst/>
          </a:prstGeom>
          <a:noFill/>
        </p:spPr>
      </p:pic>
      <p:pic>
        <p:nvPicPr>
          <p:cNvPr id="8" name="Picture 7" descr="C:\Users\Резеда Хамитовна\Desktop\фотоматериалы\фото о дс\скминар родителям\100_15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714620"/>
            <a:ext cx="2428916" cy="1821533"/>
          </a:xfrm>
          <a:prstGeom prst="rect">
            <a:avLst/>
          </a:prstGeom>
          <a:noFill/>
        </p:spPr>
      </p:pic>
      <p:pic>
        <p:nvPicPr>
          <p:cNvPr id="9" name="Picture 4" descr="C:\Users\Резеда Хамитовна\Desktop\фотоматериалы\родуголк\100_17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571876"/>
            <a:ext cx="2381467" cy="1785950"/>
          </a:xfrm>
          <a:prstGeom prst="rect">
            <a:avLst/>
          </a:prstGeom>
          <a:noFill/>
        </p:spPr>
      </p:pic>
      <p:pic>
        <p:nvPicPr>
          <p:cNvPr id="10" name="Picture 8" descr="C:\Users\Резеда Хамитовна\Desktop\фотоматериалы\фото о дс\8 марта и 23 ф 2012\100_11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 flipV="1">
            <a:off x="6357950" y="4643446"/>
            <a:ext cx="2428860" cy="18214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57422" y="857232"/>
            <a:ext cx="4643470" cy="342902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В соответствии с ФГОС дошкольного образования основная образовательная программа дошкольного образования дошкольной образовательной организации (далее - Программа) должна содержать две части: 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4071942"/>
            <a:ext cx="3143272" cy="1928826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Обязательную  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57818" y="4143380"/>
            <a:ext cx="3214710" cy="1714512"/>
          </a:xfrm>
          <a:prstGeom prst="rect">
            <a:avLst/>
          </a:prstGeom>
          <a:solidFill>
            <a:schemeClr val="tx2"/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часть, формируемую участниками образовательных отношений (вариативная часть) .</a:t>
            </a:r>
            <a:endParaRPr lang="ru-RU" sz="2800" dirty="0" smtClean="0">
              <a:solidFill>
                <a:schemeClr val="bg2">
                  <a:lumMod val="75000"/>
                </a:schemeClr>
              </a:solidFill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571480"/>
            <a:ext cx="7786742" cy="592935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b="1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857224" y="928670"/>
            <a:ext cx="7429552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 организационном разделе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представлены условия реализации Программы: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sng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Общий  режим дня учреждения и гибкие режимы деятельности каждой группы.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sng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Модель воспитательно-образовательного процесса.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Может быть представлен </a:t>
            </a:r>
            <a:r>
              <a:rPr lang="ru-RU" sz="2000" u="sng" dirty="0" smtClean="0">
                <a:solidFill>
                  <a:schemeClr val="tx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</a:rPr>
              <a:t>комплексно-тематический план; расписание непосредственно-образовательной деятельности, формы образовательной деятельности в режимные моменты.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u="sng" dirty="0" smtClean="0">
                <a:solidFill>
                  <a:schemeClr val="tx2">
                    <a:lumMod val="10000"/>
                  </a:schemeClr>
                </a:solidFill>
              </a:rPr>
              <a:t>Особенности организации развивающей предметно-пространственной среды.</a:t>
            </a:r>
            <a:endParaRPr lang="ru-RU" sz="2000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ru-RU" sz="2000" u="sng" dirty="0" smtClean="0">
                <a:solidFill>
                  <a:schemeClr val="tx2">
                    <a:lumMod val="10000"/>
                  </a:schemeClr>
                </a:solidFill>
              </a:rPr>
              <a:t>Кадровое обеспечение</a:t>
            </a:r>
            <a:endParaRPr lang="ru-RU" sz="2000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ru-RU" sz="2000" u="sng" dirty="0" smtClean="0">
                <a:solidFill>
                  <a:schemeClr val="tx2">
                    <a:lumMod val="10000"/>
                  </a:schemeClr>
                </a:solidFill>
              </a:rPr>
              <a:t>Описание материально-технического обеспечения Программы.</a:t>
            </a:r>
            <a:endParaRPr lang="ru-RU" sz="2000" b="1" u="sng" dirty="0" smtClean="0">
              <a:solidFill>
                <a:schemeClr val="tx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571480"/>
            <a:ext cx="7786742" cy="592935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b="1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857224" y="928670"/>
            <a:ext cx="7429552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u="sng" dirty="0" smtClean="0">
              <a:solidFill>
                <a:schemeClr val="tx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071538" y="1000108"/>
          <a:ext cx="7191404" cy="5041900"/>
        </p:xfrm>
        <a:graphic>
          <a:graphicData uri="http://schemas.openxmlformats.org/drawingml/2006/table">
            <a:tbl>
              <a:tblPr/>
              <a:tblGrid>
                <a:gridCol w="504190"/>
                <a:gridCol w="1069223"/>
                <a:gridCol w="1072626"/>
                <a:gridCol w="1078157"/>
                <a:gridCol w="1156445"/>
                <a:gridCol w="1156445"/>
                <a:gridCol w="1154318"/>
              </a:tblGrid>
              <a:tr h="269131"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Месяц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неделя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14605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1-ая младшая группа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605" algn="just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2-ая младшая группа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605" algn="just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Средняя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Старшая группа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050"/>
                        </a:lnSpc>
                        <a:spcAft>
                          <a:spcPts val="60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Подготовительная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6200" marR="14605" algn="l">
                        <a:lnSpc>
                          <a:spcPts val="10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группа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18734">
                <a:tc rowSpan="4">
                  <a:txBody>
                    <a:bodyPr/>
                    <a:lstStyle/>
                    <a:p>
                      <a:pPr marL="76200" marR="14605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Сентябрь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450"/>
                        </a:lnSpc>
                        <a:spcAft>
                          <a:spcPts val="0"/>
                        </a:spcAft>
                      </a:pPr>
                      <a:r>
                        <a:rPr lang="ru-RU" sz="800" b="1" i="0" u="none" strike="noStrike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76200" marR="14605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Адаптация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70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76200" marR="14605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Мониторинг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33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450"/>
                        </a:lnSpc>
                        <a:spcAft>
                          <a:spcPts val="0"/>
                        </a:spcAft>
                      </a:pPr>
                      <a:r>
                        <a:rPr lang="ru-RU" sz="800" b="1" i="0" u="none" strike="noStrike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Семья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605" algn="just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Семья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605" algn="just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Детский сад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Наш город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595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Наш город, правила движения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799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Осень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605" algn="just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Осень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605" algn="just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Осень. Овощи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595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Осень. Приметы осени. Осень в лесу. Ягоды, грибы, кустарники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595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Осень. Приметы осени. Осень в лесу. Ягоды, грибы, кустарники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443275">
                <a:tc rowSpan="4">
                  <a:txBody>
                    <a:bodyPr/>
                    <a:lstStyle/>
                    <a:p>
                      <a:pPr marL="76200" marR="14605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Октябрь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450"/>
                        </a:lnSpc>
                        <a:spcAft>
                          <a:spcPts val="0"/>
                        </a:spcAft>
                      </a:pPr>
                      <a:r>
                        <a:rPr lang="ru-RU" sz="800" b="1" i="0" u="none" strike="noStrike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595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 и моя семья, я вырасту здоровым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605" algn="just">
                        <a:lnSpc>
                          <a:spcPts val="1595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 в мире человек, я и моя семья, я вырасту здоровым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605" algn="just">
                        <a:lnSpc>
                          <a:spcPts val="1595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 в мире человек, я и моя семья, я вырасту здоровым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605" algn="just">
                        <a:lnSpc>
                          <a:spcPts val="1595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 в мире человек, я и моя семья, я вырасту здоровым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 в мире человек, я и моя семья, я вырасту здоровым (мир здоровья безопасности и дружбы)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187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450"/>
                        </a:lnSpc>
                        <a:spcAft>
                          <a:spcPts val="0"/>
                        </a:spcAft>
                      </a:pPr>
                      <a:r>
                        <a:rPr lang="ru-RU" sz="800" b="1" i="0" u="none" strike="noStrike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пдд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605" algn="just">
                        <a:lnSpc>
                          <a:spcPts val="1450"/>
                        </a:lnSpc>
                        <a:spcAft>
                          <a:spcPts val="0"/>
                        </a:spcAft>
                      </a:pPr>
                      <a:r>
                        <a:rPr lang="ru-RU" sz="800" b="1" i="0" u="none" strike="noStrike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пдд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605" algn="just">
                        <a:lnSpc>
                          <a:spcPts val="1450"/>
                        </a:lnSpc>
                        <a:spcAft>
                          <a:spcPts val="0"/>
                        </a:spcAft>
                      </a:pPr>
                      <a:r>
                        <a:rPr lang="ru-RU" sz="800" b="1" i="0" u="none" strike="noStrike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пдд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ПДД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450"/>
                        </a:lnSpc>
                        <a:spcAft>
                          <a:spcPts val="0"/>
                        </a:spcAft>
                      </a:pPr>
                      <a:r>
                        <a:rPr lang="ru-RU" sz="800" b="1" i="0" u="none" strike="noStrike" spc="-15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пдд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2533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450"/>
                        </a:lnSpc>
                        <a:spcAft>
                          <a:spcPts val="0"/>
                        </a:spcAft>
                      </a:pPr>
                      <a:r>
                        <a:rPr lang="ru-RU" sz="800" b="1" i="0" u="none" strike="noStrike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Птицы домашние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Птицы домашние, перелетные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595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Птицы домашние, перелетные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Птицы домашние, перелетные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Птицы перелетные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187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450"/>
                        </a:lnSpc>
                        <a:spcAft>
                          <a:spcPts val="0"/>
                        </a:spcAft>
                      </a:pPr>
                      <a:r>
                        <a:rPr lang="ru-RU" sz="800" b="1" i="0" u="none" strike="noStrike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Праздник осени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605" algn="just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Праздник осени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605" algn="just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Праздник осени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Праздник осени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Праздник осени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253300">
                <a:tc rowSpan="3">
                  <a:txBody>
                    <a:bodyPr/>
                    <a:lstStyle/>
                    <a:p>
                      <a:pPr marL="76200" marR="14605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Ноябрь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450"/>
                        </a:lnSpc>
                        <a:spcAft>
                          <a:spcPts val="0"/>
                        </a:spcAft>
                      </a:pPr>
                      <a:r>
                        <a:rPr lang="ru-RU" sz="800" b="1" i="0" u="none" strike="noStrike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Мой дом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605" algn="just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Мой дом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415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Мой город. Моя страна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595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Мой город. Моя страна. День народного единства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595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Мой город. Моя страна. День народного единства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870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05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605" algn="just"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605" algn="just"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605" algn="just"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605" algn="just">
                        <a:spcAft>
                          <a:spcPts val="0"/>
                        </a:spcAft>
                      </a:pPr>
                      <a:endParaRPr lang="ru-RU" sz="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4605" algn="just">
                        <a:spcAft>
                          <a:spcPts val="0"/>
                        </a:spcAft>
                      </a:pPr>
                      <a:endParaRPr lang="ru-RU" sz="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7599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450"/>
                        </a:lnSpc>
                        <a:spcAft>
                          <a:spcPts val="0"/>
                        </a:spcAft>
                      </a:pPr>
                      <a:r>
                        <a:rPr lang="ru-RU" sz="800" b="1" i="0" u="none" strike="noStrike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Мои любимые игрушки. Животные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595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Мои любимые игрушки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595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Дикие и домашние животные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595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Дикие и домашние животные, их детеныши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14605" algn="l">
                        <a:lnSpc>
                          <a:spcPts val="1595"/>
                        </a:lnSpc>
                        <a:spcAft>
                          <a:spcPts val="0"/>
                        </a:spcAft>
                      </a:pPr>
                      <a:r>
                        <a:rPr lang="ru-RU" sz="600" b="1" i="0" u="none" strike="noStrike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Дикие и домашние животные. Подготовка животных к зиме. Животные Арктики и Антарктики. Животные теплых стран.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607" marR="36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71604" y="214290"/>
            <a:ext cx="6000792" cy="71438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tx2">
                    <a:lumMod val="10000"/>
                  </a:schemeClr>
                </a:solidFill>
                <a:latin typeface="Cambria Math" pitchFamily="18" charset="0"/>
                <a:ea typeface="Cambria Math" pitchFamily="18" charset="0"/>
                <a:cs typeface="Arial" pitchFamily="34" charset="0"/>
              </a:rPr>
              <a:t>Модель воспитательно-образовательного процесса (годовой календарно-тематический план)</a:t>
            </a:r>
            <a:endParaRPr lang="ru-RU" sz="2400" dirty="0" smtClean="0">
              <a:solidFill>
                <a:schemeClr val="tx2">
                  <a:lumMod val="10000"/>
                </a:schemeClr>
              </a:solidFill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571480"/>
            <a:ext cx="7786742" cy="592935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В ДОУ созданы оптимальные материально-технические  условия для реализации задач  приоритетного направления  деятельности нашего учреждения : оздоровление и укрепление детского организма средствами  лечебно-профилактических мероприятий  и физкультурно-оздоровительной работы; формирование у детей потребности в здоровом образе жизни.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857224" y="928670"/>
            <a:ext cx="7429552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u="sng" dirty="0" smtClean="0">
              <a:solidFill>
                <a:schemeClr val="tx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C:\Users\Резеда Хамитовна\Desktop\фотоматериалы\в конкурс\прогревани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643182"/>
            <a:ext cx="2085087" cy="2803518"/>
          </a:xfrm>
          <a:prstGeom prst="rect">
            <a:avLst/>
          </a:prstGeom>
          <a:noFill/>
        </p:spPr>
      </p:pic>
      <p:pic>
        <p:nvPicPr>
          <p:cNvPr id="7" name="Picture 3" descr="C:\Users\Резеда Хамитовна\Desktop\фотоматериалы\в конкурс\физиотерап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3502455" y="3657808"/>
            <a:ext cx="2085087" cy="2803518"/>
          </a:xfrm>
          <a:prstGeom prst="rect">
            <a:avLst/>
          </a:prstGeom>
          <a:noFill/>
        </p:spPr>
      </p:pic>
      <p:pic>
        <p:nvPicPr>
          <p:cNvPr id="8" name="Picture 3" descr="IMG_124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643570" y="2887036"/>
            <a:ext cx="2538413" cy="20421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500042"/>
            <a:ext cx="7786742" cy="592935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857224" y="928670"/>
            <a:ext cx="7429552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u="sng" dirty="0" smtClean="0">
              <a:solidFill>
                <a:schemeClr val="tx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5" descr="C:\Users\Резеда Хамитовна\Desktop\фотоматериалы\фото о дс\выпуск и откр спортпл\Изображение 3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785794"/>
            <a:ext cx="2571768" cy="1928663"/>
          </a:xfrm>
          <a:prstGeom prst="rect">
            <a:avLst/>
          </a:prstGeom>
          <a:noFill/>
        </p:spPr>
      </p:pic>
      <p:pic>
        <p:nvPicPr>
          <p:cNvPr id="15" name="Picture 1" descr="C:\Documents and Settings\Admin\Рабочий стол\100_286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4000504"/>
            <a:ext cx="2643206" cy="2089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5" descr="C:\Users\Админ\AppData\Local\Microsoft\Windows\Temporary Internet Files\Content.Word\100_28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4143380"/>
            <a:ext cx="2979137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" descr="C:\Users\Админ\Desktop\Новая папка (6)\100_19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714356"/>
            <a:ext cx="2556854" cy="2000264"/>
          </a:xfrm>
          <a:prstGeom prst="rect">
            <a:avLst/>
          </a:prstGeom>
          <a:noFill/>
        </p:spPr>
      </p:pic>
      <p:pic>
        <p:nvPicPr>
          <p:cNvPr id="18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6840" y="2714620"/>
            <a:ext cx="238146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500042"/>
            <a:ext cx="7786742" cy="592935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857224" y="928670"/>
            <a:ext cx="7429552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u="sng" dirty="0" smtClean="0">
              <a:solidFill>
                <a:schemeClr val="tx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7" descr="C:\Users\Резеда Хамитовна\Desktop\фотоматериалы\фото о дс\скминар родителям\100_15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424" y="1357298"/>
            <a:ext cx="3143537" cy="2357454"/>
          </a:xfrm>
          <a:prstGeom prst="rect">
            <a:avLst/>
          </a:prstGeom>
          <a:noFill/>
        </p:spPr>
      </p:pic>
      <p:pic>
        <p:nvPicPr>
          <p:cNvPr id="13" name="Picture 2" descr="C:\Users\Резеда Хамитовна\Desktop\фотоматериалы\фото о дс\скминар родителям\100_14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4000504"/>
            <a:ext cx="2852736" cy="2139371"/>
          </a:xfrm>
          <a:prstGeom prst="rect">
            <a:avLst/>
          </a:prstGeom>
          <a:noFill/>
        </p:spPr>
      </p:pic>
      <p:pic>
        <p:nvPicPr>
          <p:cNvPr id="14" name="Picture 4" descr="C:\Users\Резеда Хамитовна\Desktop\фотоматериалы\фото о дс\скминар родителям\100_15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9442" y="4143345"/>
            <a:ext cx="2381516" cy="1785986"/>
          </a:xfrm>
          <a:prstGeom prst="rect">
            <a:avLst/>
          </a:prstGeom>
          <a:noFill/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1357298"/>
            <a:ext cx="2452686" cy="18395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500042"/>
            <a:ext cx="7786742" cy="592935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857224" y="928670"/>
            <a:ext cx="7429552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u="sng" dirty="0" smtClean="0">
              <a:solidFill>
                <a:schemeClr val="tx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00100" y="928670"/>
            <a:ext cx="2571768" cy="2236783"/>
          </a:xfrm>
          <a:prstGeom prst="rect">
            <a:avLst/>
          </a:prstGeom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071802" y="2500306"/>
            <a:ext cx="2643206" cy="2379659"/>
          </a:xfrm>
          <a:prstGeom prst="rect">
            <a:avLst/>
          </a:prstGeom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572132" y="3429000"/>
            <a:ext cx="2379659" cy="2677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500042"/>
            <a:ext cx="7786742" cy="592935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857224" y="928670"/>
            <a:ext cx="7429552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u="sng" dirty="0" smtClean="0">
              <a:solidFill>
                <a:schemeClr val="tx2">
                  <a:lumMod val="10000"/>
                </a:schemeClr>
              </a:solidFill>
              <a:latin typeface="Cambria Math" pitchFamily="18" charset="0"/>
              <a:ea typeface="Cambria Math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3" descr="C:\Users\Резеда Хамитовна\Desktop\фотоматериалы\фото о дс\скминар родителям\100_14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642918"/>
            <a:ext cx="5334488" cy="400052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429124" y="3857628"/>
            <a:ext cx="3843358" cy="241459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4500562" y="4000504"/>
            <a:ext cx="364333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i="1" dirty="0" smtClean="0">
                <a:solidFill>
                  <a:schemeClr val="bg2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Р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абота по составлению вариативной части Программы требует большой углублённой и длительной  творческой работы всего педагогического коллектива учреждения.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i="1" dirty="0" smtClean="0">
                <a:solidFill>
                  <a:schemeClr val="bg2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Желаем  успехов!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928670"/>
            <a:ext cx="2928958" cy="457203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Вариативная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часть –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это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не отдельный документ в Программе,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а именно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часть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 каждого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 раздела </a:t>
            </a:r>
            <a:endParaRPr lang="ru-RU" sz="2000" dirty="0" smtClean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1428736"/>
            <a:ext cx="5072098" cy="13430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целевого</a:t>
            </a:r>
            <a:endParaRPr lang="ru-RU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2714620"/>
            <a:ext cx="5072098" cy="1128714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содержательного</a:t>
            </a:r>
            <a:endParaRPr lang="ru-RU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57422" y="3857628"/>
            <a:ext cx="5072098" cy="135732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организационного</a:t>
            </a:r>
            <a:endParaRPr lang="ru-RU" sz="2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428604"/>
            <a:ext cx="7358114" cy="592935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71604" y="2285992"/>
            <a:ext cx="6143668" cy="9144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71604" y="3286124"/>
            <a:ext cx="6143668" cy="914400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10000"/>
                  </a:schemeClr>
                </a:solidFill>
              </a:rPr>
              <a:t>Наличие приоритетных направлений деятельности детского сада. </a:t>
            </a:r>
            <a:endParaRPr lang="ru-RU" sz="16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4286256"/>
            <a:ext cx="6143668" cy="9144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10000"/>
                  </a:schemeClr>
                </a:solidFill>
              </a:rPr>
              <a:t>Особенности развития детей конкретной группы с учетом их интересов, желаний, потребностей и способностей, а также запросов родительской общественности.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5286388"/>
            <a:ext cx="6143668" cy="91440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 smtClean="0">
              <a:solidFill>
                <a:schemeClr val="tx2">
                  <a:lumMod val="10000"/>
                </a:schemeClr>
              </a:solidFill>
            </a:endParaRPr>
          </a:p>
          <a:p>
            <a:endParaRPr lang="ru-RU" sz="1600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tx2">
                    <a:lumMod val="10000"/>
                  </a:schemeClr>
                </a:solidFill>
              </a:rPr>
              <a:t>Специфику национально-культурных, демографических, климатических условий, в которых осуществляется образовательный процесс конкретного ДОУ.</a:t>
            </a:r>
          </a:p>
          <a:p>
            <a:r>
              <a:rPr lang="ru-RU" dirty="0" smtClean="0"/>
              <a:t> </a:t>
            </a:r>
          </a:p>
          <a:p>
            <a:pPr algn="ctr"/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571604" y="928670"/>
            <a:ext cx="628654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tx2">
                    <a:lumMod val="10000"/>
                  </a:schemeClr>
                </a:solidFill>
              </a:rPr>
              <a:t>В первую очередь, следует обратить внимание на то, что часть Программы, формируемая участниками образовательного процесса, обеспечивает вариативность современного дошкольного образования, так как отражает: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785918" y="2428869"/>
            <a:ext cx="578647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Видовое разнообразие учреждений системы дошкольного образования.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928670"/>
            <a:ext cx="7000924" cy="485778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2400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 rot="10800000" flipV="1">
            <a:off x="1214414" y="1326255"/>
            <a:ext cx="671517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Таким образом, программа должна показать как с учетом конкретных условий, особенностей контингента воспитанников, их индивидуальных особенностей и возможностей происходит обновление содержания образовательной деятельности детского сада, создается собственная  образовательная модель.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 со стрелкой вниз 1"/>
          <p:cNvSpPr/>
          <p:nvPr/>
        </p:nvSpPr>
        <p:spPr>
          <a:xfrm>
            <a:off x="785786" y="428604"/>
            <a:ext cx="7643866" cy="1714512"/>
          </a:xfrm>
          <a:prstGeom prst="downArrowCallou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На начальном этапе создания данной части Программы необходимо провести мониторинг учета образовательных потребностей, интересов и мотивов воспитанников, членов их семей и педагогов.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857224" y="2285992"/>
            <a:ext cx="7572428" cy="2143140"/>
          </a:xfrm>
          <a:prstGeom prst="downArrowCallout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2">
                    <a:lumMod val="75000"/>
                  </a:schemeClr>
                </a:solidFill>
              </a:rPr>
              <a:t>На следующем этапе необходимо провести отбор нескольких образовательных программ различной направленности из числа парциальных или созданных самостоятельно образовательной организацией и отвечающих требованиям всех участников согласно их запросов и мотивации.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chemeClr val="tx2">
                    <a:lumMod val="10000"/>
                  </a:schemeClr>
                </a:solidFill>
              </a:rPr>
              <a:t>Поскольку парциальные программы не нуждаются в экспертизе можно делать ссылки на соответствующую методическую литературу, позволяющую ознакомиться с  их содержанием. </a:t>
            </a:r>
            <a:endParaRPr lang="ru-RU" sz="14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928662" y="4500570"/>
            <a:ext cx="7500990" cy="2071702"/>
          </a:xfrm>
          <a:prstGeom prst="downArrowCallou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000100" y="4714884"/>
            <a:ext cx="728667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Далее осуществляется собственно написание части программы с учетом выбранных программ и форм организации работы с воспитанниками.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357290" y="500042"/>
            <a:ext cx="6357982" cy="7000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В соответствии с ФГОС ДО 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Программа содержит 3 основных раздела</a:t>
            </a:r>
            <a:endParaRPr lang="ru-RU" b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571480"/>
            <a:ext cx="7643866" cy="5643602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1.Целевой раздел</a:t>
            </a: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142976" y="1428736"/>
            <a:ext cx="6929486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1.1.Пояснительная записка.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-цели и задачи реализации Программы;</a:t>
            </a:r>
            <a:r>
              <a:rPr kumimoji="0" lang="ru-RU" sz="140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 части, формируемой участниками образовательных отношений, указать цели и задачи, связанные с видовым своеобразием дошкольной образовательной организации, наличием приоритетных направлений деятельности в соответствии с лицензией на образовательную деятельность (статус ДОУ, участие в проектах и пр.), спецификой национальных, этнокультурных, демографических, климатических и иных условий, в которых осуществляется образовательная деятельность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-принципы и подходы к формированию Программы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-значимые для разработки и реализации Программы характеристики, в т.ч.      характеристики  особенностей развития детей раннего и дошкольного возраста;</a:t>
            </a:r>
            <a:r>
              <a:rPr kumimoji="0" lang="ru-RU" sz="140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информация о содержании части, формируемой участниками образовательных отношений, в т.ч. информация о дополнительных образовательных услугах, если таковые имеются.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1.2. Планируемые результаты освоения Программы.</a:t>
            </a:r>
            <a:r>
              <a:rPr kumimoji="0" lang="ru-RU" sz="140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Дополняется и конкретизируется описанием планируемых результатов в части, формируемой участниками образовательных отношений (это результаты работы по приоритетным направлениям, результаты, учитывающие особенности развития детей с ОВЗ и детей-инвалидов(если такие есть)  и др.).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571480"/>
            <a:ext cx="7643866" cy="5643602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2. Содержательный раздел</a:t>
            </a: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857224" y="1428736"/>
            <a:ext cx="7215238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2.1.Содержание образования по пяти образовательным областям.</a:t>
            </a:r>
          </a:p>
          <a:p>
            <a:r>
              <a:rPr lang="ru-RU" sz="2000" b="1" i="1" dirty="0" smtClean="0">
                <a:solidFill>
                  <a:schemeClr val="tx2">
                    <a:lumMod val="10000"/>
                  </a:schemeClr>
                </a:solidFill>
              </a:rPr>
              <a:t>Указать используемые вариативные программы дошкольного образования (парциальные, комплексные, примерные) и методические пособия, обеспечивающие реализацию данного содержания</a:t>
            </a:r>
            <a:endParaRPr lang="ru-RU" sz="2000" b="1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2.2.Формы, способы, методы и средства реализации Программы.</a:t>
            </a:r>
          </a:p>
          <a:p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2.3.Содержание образовательной деятельности по профессиональной коррекции нарушений развития детей.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395</TotalTime>
  <Words>1901</Words>
  <Application>Microsoft Office PowerPoint</Application>
  <PresentationFormat>Экран (4:3)</PresentationFormat>
  <Paragraphs>366</Paragraphs>
  <Slides>26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4" baseType="lpstr">
      <vt:lpstr>Arial</vt:lpstr>
      <vt:lpstr>Calibri</vt:lpstr>
      <vt:lpstr>Cambria</vt:lpstr>
      <vt:lpstr>Cambria Math</vt:lpstr>
      <vt:lpstr>Rockwell</vt:lpstr>
      <vt:lpstr>Times New Roman</vt:lpstr>
      <vt:lpstr>Wingdings 2</vt:lpstr>
      <vt:lpstr>Литейная</vt:lpstr>
      <vt:lpstr>Основные подходы к формированию вариативной части основной образовательной программы дошкольного образования  в детском саду присмотра и оздоровления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подходы к формированию вариативной части основной образовательной программы дошкольного образования в детском саду присмотра и оздоровления</dc:title>
  <dc:creator>Резеда Хамитовна</dc:creator>
  <cp:lastModifiedBy>роза</cp:lastModifiedBy>
  <cp:revision>57</cp:revision>
  <dcterms:created xsi:type="dcterms:W3CDTF">2014-09-24T17:31:12Z</dcterms:created>
  <dcterms:modified xsi:type="dcterms:W3CDTF">2018-01-08T14:07:46Z</dcterms:modified>
</cp:coreProperties>
</file>